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33"/>
  </p:notesMasterIdLst>
  <p:sldIdLst>
    <p:sldId id="388" r:id="rId2"/>
    <p:sldId id="259" r:id="rId3"/>
    <p:sldId id="301" r:id="rId4"/>
    <p:sldId id="354" r:id="rId5"/>
    <p:sldId id="283" r:id="rId6"/>
    <p:sldId id="328" r:id="rId7"/>
    <p:sldId id="569" r:id="rId8"/>
    <p:sldId id="571" r:id="rId9"/>
    <p:sldId id="566" r:id="rId10"/>
    <p:sldId id="521" r:id="rId11"/>
    <p:sldId id="583" r:id="rId12"/>
    <p:sldId id="582" r:id="rId13"/>
    <p:sldId id="584" r:id="rId14"/>
    <p:sldId id="585" r:id="rId15"/>
    <p:sldId id="422" r:id="rId16"/>
    <p:sldId id="511" r:id="rId17"/>
    <p:sldId id="470" r:id="rId18"/>
    <p:sldId id="573" r:id="rId19"/>
    <p:sldId id="575" r:id="rId20"/>
    <p:sldId id="496" r:id="rId21"/>
    <p:sldId id="576" r:id="rId22"/>
    <p:sldId id="407" r:id="rId23"/>
    <p:sldId id="574" r:id="rId24"/>
    <p:sldId id="562" r:id="rId25"/>
    <p:sldId id="471" r:id="rId26"/>
    <p:sldId id="347" r:id="rId27"/>
    <p:sldId id="418" r:id="rId28"/>
    <p:sldId id="370" r:id="rId29"/>
    <p:sldId id="549" r:id="rId30"/>
    <p:sldId id="550" r:id="rId31"/>
    <p:sldId id="548" r:id="rId3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59EFCB-55BB-4815-ABA5-4A90BE0A3FDA}">
          <p14:sldIdLst>
            <p14:sldId id="388"/>
            <p14:sldId id="259"/>
            <p14:sldId id="301"/>
            <p14:sldId id="354"/>
          </p14:sldIdLst>
        </p14:section>
        <p14:section name="Untitled Section" id="{C4086B28-9BA4-4D3E-8985-8B2DEB4217CD}">
          <p14:sldIdLst>
            <p14:sldId id="283"/>
            <p14:sldId id="328"/>
            <p14:sldId id="569"/>
            <p14:sldId id="571"/>
            <p14:sldId id="566"/>
            <p14:sldId id="521"/>
            <p14:sldId id="583"/>
            <p14:sldId id="582"/>
            <p14:sldId id="584"/>
            <p14:sldId id="585"/>
            <p14:sldId id="422"/>
            <p14:sldId id="511"/>
            <p14:sldId id="470"/>
            <p14:sldId id="573"/>
            <p14:sldId id="575"/>
            <p14:sldId id="496"/>
            <p14:sldId id="576"/>
            <p14:sldId id="407"/>
            <p14:sldId id="574"/>
            <p14:sldId id="562"/>
            <p14:sldId id="471"/>
            <p14:sldId id="347"/>
            <p14:sldId id="418"/>
            <p14:sldId id="370"/>
            <p14:sldId id="549"/>
            <p14:sldId id="550"/>
            <p14:sldId id="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80778" autoAdjust="0"/>
  </p:normalViewPr>
  <p:slideViewPr>
    <p:cSldViewPr snapToGrid="0">
      <p:cViewPr varScale="1">
        <p:scale>
          <a:sx n="89" d="100"/>
          <a:sy n="89" d="100"/>
        </p:scale>
        <p:origin x="166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6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16DE60-B6D3-4C6C-B4F0-937818AA5D49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A78465F-F82E-49F7-908D-5A968CBA8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4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1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The Gunshy HOA Board is composed of a group of residents  who volunteer their time to oversee the common areas of the neighborhood, foster community spirit; as well as be a single point of contact for issues, items and questions from outside parties (example adjoining neighborhoods, King County, Real Estate community).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2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3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3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0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93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465F-F82E-49F7-908D-5A968CBA881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1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6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1" y="5037663"/>
            <a:ext cx="551167" cy="279400"/>
          </a:xfrm>
        </p:spPr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6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2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7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2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670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3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29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495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3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0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4470429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3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65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77" y="982136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8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81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68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4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9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9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33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3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3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06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6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3A0405-532B-4480-A243-CACFE42C7836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EF1152-CB60-45CA-BAE1-1C0A34FDD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2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gunshyHOA@hot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2022 Gunshy Ridge Homeowner’s Annual Meeting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" b="26404"/>
          <a:stretch/>
        </p:blipFill>
        <p:spPr>
          <a:xfrm>
            <a:off x="798192" y="767142"/>
            <a:ext cx="10612758" cy="406203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Tuesday, January 18, 2022 – 7PM</a:t>
            </a:r>
          </a:p>
        </p:txBody>
      </p:sp>
    </p:spTree>
    <p:extLst>
      <p:ext uri="{BB962C8B-B14F-4D97-AF65-F5344CB8AC3E}">
        <p14:creationId xmlns:p14="http://schemas.microsoft.com/office/powerpoint/2010/main" val="32713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8" y="296361"/>
            <a:ext cx="9601196" cy="818063"/>
          </a:xfrm>
        </p:spPr>
        <p:txBody>
          <a:bodyPr>
            <a:normAutofit/>
          </a:bodyPr>
          <a:lstStyle/>
          <a:p>
            <a:r>
              <a:rPr lang="en-US" sz="2800" b="1" dirty="0"/>
              <a:t>Arborist Assessment of Read Leaf Maples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8" y="2661046"/>
            <a:ext cx="2621608" cy="34954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633106"/>
            <a:ext cx="4419599" cy="353591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2660649"/>
            <a:ext cx="2628899" cy="3505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750" y="1086029"/>
            <a:ext cx="1089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2021, all the neighborhood trees of 8” diameter or greater were evaluated by a certified arborist. Health and treatment information was provided to the board for the common area trees and to homeowners for their property’s street trees.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project was conducted in mid-April, to make sure all trees had foliage at the time of evaluation.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results of the assessment included a care plan for each individual tree.</a:t>
            </a:r>
          </a:p>
        </p:txBody>
      </p:sp>
    </p:spTree>
    <p:extLst>
      <p:ext uri="{BB962C8B-B14F-4D97-AF65-F5344CB8AC3E}">
        <p14:creationId xmlns:p14="http://schemas.microsoft.com/office/powerpoint/2010/main" val="300619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Inventory, Assessment and Recommendation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2075" y="2628900"/>
            <a:ext cx="9524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tree inventory process included: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Identifying trees and assigning a Tree ID number (ranging from 6501 to 6693);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Mapping the trees;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Identifying the trees’ condition, health and vigor;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Recommending risk evaluations and removals of appropriate trees;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Developing an individual care plan for each tree recommending: tree care, soil care, structural support, and pest management treatments to promote tree safety, health, appearance and longevity.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362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Out of a total of 193 trees, 14 belong to the common areas in the neighborhood.</a:t>
            </a:r>
            <a:br>
              <a:rPr lang="en-US" sz="2000" dirty="0"/>
            </a:br>
            <a:r>
              <a:rPr lang="en-US" sz="2000" dirty="0"/>
              <a:t>The recommended treatments for these trees include: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5475" y="2778114"/>
            <a:ext cx="75914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lvl="0" algn="ctr"/>
            <a:r>
              <a:rPr lang="en-US" b="1" dirty="0"/>
              <a:t>Pest management (</a:t>
            </a:r>
            <a:r>
              <a:rPr lang="en-US" b="1" dirty="0" err="1"/>
              <a:t>Phytophtora</a:t>
            </a:r>
            <a:r>
              <a:rPr lang="en-US" b="1" dirty="0"/>
              <a:t> Canker treatment – 4 trees)</a:t>
            </a:r>
          </a:p>
          <a:p>
            <a:pPr lvl="0" algn="ctr"/>
            <a:r>
              <a:rPr lang="en-US" b="1" dirty="0"/>
              <a:t>Root collar excavation/Surgery (5 trees)</a:t>
            </a:r>
          </a:p>
          <a:p>
            <a:pPr lvl="0" algn="ctr"/>
            <a:r>
              <a:rPr lang="en-US" b="1" dirty="0"/>
              <a:t>Pruning (10 trees)</a:t>
            </a:r>
          </a:p>
          <a:p>
            <a:pPr lvl="0" algn="ctr"/>
            <a:r>
              <a:rPr lang="en-US" b="1" dirty="0"/>
              <a:t>Removal (1)</a:t>
            </a:r>
          </a:p>
          <a:p>
            <a:pPr lvl="0" algn="ctr"/>
            <a:r>
              <a:rPr lang="en-US" b="1" dirty="0"/>
              <a:t>Root invigoration (4 trees)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 algn="ctr"/>
            <a:r>
              <a:rPr lang="en-US" dirty="0"/>
              <a:t>All these treatments, with the exception of the tree removal, </a:t>
            </a:r>
          </a:p>
          <a:p>
            <a:pPr lvl="0" algn="ctr"/>
            <a:r>
              <a:rPr lang="en-US" dirty="0"/>
              <a:t>will be performed during the last week of this month.</a:t>
            </a:r>
          </a:p>
        </p:txBody>
      </p:sp>
    </p:spTree>
    <p:extLst>
      <p:ext uri="{BB962C8B-B14F-4D97-AF65-F5344CB8AC3E}">
        <p14:creationId xmlns:p14="http://schemas.microsoft.com/office/powerpoint/2010/main" val="4646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4.googleusercontent.com/6g6utNkvxqWJgM_tiqPsrF0DxKXPgyif5jtELTLv7NjIYY6I9OAPsTwYSzhwQ0T4ohmy9SSsY8UIH-tmVngb8N-cd8a3RPXwbyqaMWxj0hdPfct6HysIykBQN7zAnJqPzgAMB4G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39" y="3638550"/>
            <a:ext cx="7251212" cy="269081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flZObpVo4-Fu0TLnw_gYbl5dHaypOh03cBZGChVVQC2ra5t0qQ4K4FW2b_hLfDbBW2pyTmsyPequrLGwTpJTJ9lsmVOjOdur7JT_kPpJiOMSV97mkKuGN6hkYE36JsOVPVi3Rc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19" y="928688"/>
            <a:ext cx="3480382" cy="257638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3993" y="1038224"/>
            <a:ext cx="2209800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/>
              <a:t>Exposed Root Collar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6576" y="3135744"/>
            <a:ext cx="1562100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/>
              <a:t>Girdling Roots</a:t>
            </a:r>
          </a:p>
        </p:txBody>
      </p:sp>
    </p:spTree>
    <p:extLst>
      <p:ext uri="{BB962C8B-B14F-4D97-AF65-F5344CB8AC3E}">
        <p14:creationId xmlns:p14="http://schemas.microsoft.com/office/powerpoint/2010/main" val="100402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qXvFKrwAtRjmh0Up77MfYPTicpqWO4o_Y5NaagwXUUv4MthoqRbcssjWG1kkejeP7MSteM5FfcfeD-0XtjBaBKh5RoUPigGek4lmsJAj8Ziy-GFcbz78e4Bp8WebUCXfarpSLj8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90674"/>
            <a:ext cx="3197627" cy="42846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5.googleusercontent.com/c0v6IZ-J8ptnfHNnhXhq48S5F05YQV8LV27hCeSbwKSfIhN-6O5Ak7p3nYy3Rdbw9Z2mf2Bikif2XvrXjcFcJFQ1lYNp3x2xfSnIpntROkgX6Mg5R-9e3uU0nd0CZNSBb5s18u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43" y="1590674"/>
            <a:ext cx="3158281" cy="428466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3379" y="992743"/>
            <a:ext cx="2898870" cy="36933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Tree with </a:t>
            </a:r>
            <a:r>
              <a:rPr lang="en-US" dirty="0" err="1"/>
              <a:t>Phytophtora</a:t>
            </a:r>
            <a:r>
              <a:rPr lang="en-US" dirty="0"/>
              <a:t> Canker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8572" y="1005959"/>
            <a:ext cx="2447925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Buried Root Collar</a:t>
            </a:r>
          </a:p>
        </p:txBody>
      </p:sp>
    </p:spTree>
    <p:extLst>
      <p:ext uri="{BB962C8B-B14F-4D97-AF65-F5344CB8AC3E}">
        <p14:creationId xmlns:p14="http://schemas.microsoft.com/office/powerpoint/2010/main" val="392246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Sean Butler/Debra</a:t>
            </a:r>
          </a:p>
          <a:p>
            <a:r>
              <a:rPr lang="en-US" sz="2000" dirty="0"/>
              <a:t>Neighborhood Continuity and Connection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0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879" y="677817"/>
            <a:ext cx="301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Gunshy Ridge Fall Steel Drum Concert </a:t>
            </a:r>
          </a:p>
          <a:p>
            <a:r>
              <a:rPr lang="en-US" sz="2400" b="1" dirty="0"/>
              <a:t>&amp; Ice cream Social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8270" y="2632364"/>
            <a:ext cx="319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Valentine’s Day </a:t>
            </a:r>
          </a:p>
          <a:p>
            <a:pPr algn="ctr"/>
            <a:r>
              <a:rPr lang="en-US" sz="2400" b="1" dirty="0"/>
              <a:t>Drop &amp; Dash Event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846605"/>
            <a:ext cx="2565361" cy="3271838"/>
          </a:xfrm>
          <a:prstGeom prst="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95" y="4066908"/>
            <a:ext cx="2543175" cy="14287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66" y="4066908"/>
            <a:ext cx="1905000" cy="14287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44" y="3725092"/>
            <a:ext cx="1355487" cy="1799319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8927" y="4809947"/>
            <a:ext cx="4251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National Pet Day Funniest Pet </a:t>
            </a:r>
          </a:p>
          <a:p>
            <a:pPr algn="ctr"/>
            <a:r>
              <a:rPr lang="en-US" sz="2400" b="1" dirty="0"/>
              <a:t>Photo Contest</a:t>
            </a:r>
          </a:p>
          <a:p>
            <a:endParaRPr lang="en-US" sz="2400" dirty="0"/>
          </a:p>
        </p:txBody>
      </p:sp>
      <p:pic>
        <p:nvPicPr>
          <p:cNvPr id="1030" name="Picture 6" descr="C:\Users\debsi\AppData\Local\Microsoft\Windows\INetCache\IE\AYRBY2G1\Ice-Cream-Cone-Wallpaper-ice-cream-6333735-1024-76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17" y="639333"/>
            <a:ext cx="3300414" cy="2475310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3194" y="5524411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1st place -- It was like that when I got here. Stutz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7890" y="5495747"/>
            <a:ext cx="202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2nd place -- Everybody out of the way! We’re going to the dog park. Raman </a:t>
            </a:r>
            <a:r>
              <a:rPr lang="en-US" sz="1000" dirty="0" err="1"/>
              <a:t>Thind</a:t>
            </a:r>
            <a:r>
              <a:rPr lang="en-US" sz="1000" dirty="0"/>
              <a:t>/Singh Family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75044" y="5495747"/>
            <a:ext cx="1355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3rd place winner --  So that's where my ball went! </a:t>
            </a:r>
            <a:r>
              <a:rPr lang="en-US" sz="1000" dirty="0" err="1"/>
              <a:t>Sukumar</a:t>
            </a:r>
            <a:r>
              <a:rPr lang="en-US" sz="1000" dirty="0"/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1153310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Oversight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Dawn </a:t>
            </a:r>
            <a:r>
              <a:rPr lang="en-US" dirty="0" err="1"/>
              <a:t>Kreysar</a:t>
            </a:r>
            <a:r>
              <a:rPr lang="en-US" dirty="0"/>
              <a:t> </a:t>
            </a:r>
          </a:p>
          <a:p>
            <a:r>
              <a:rPr lang="en-US" sz="2000" dirty="0"/>
              <a:t>Architectural Oversight &amp; Approvals</a:t>
            </a:r>
          </a:p>
        </p:txBody>
      </p:sp>
    </p:spTree>
    <p:extLst>
      <p:ext uri="{BB962C8B-B14F-4D97-AF65-F5344CB8AC3E}">
        <p14:creationId xmlns:p14="http://schemas.microsoft.com/office/powerpoint/2010/main" val="292318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192322"/>
            <a:ext cx="9391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lvl="0"/>
            <a:endParaRPr lang="en-US" sz="20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537" y="689084"/>
            <a:ext cx="9391650" cy="41751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3100" b="1" dirty="0"/>
              <a:t>Advance Board Approval Required 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4" name="Rectangle 3"/>
          <p:cNvSpPr/>
          <p:nvPr/>
        </p:nvSpPr>
        <p:spPr>
          <a:xfrm>
            <a:off x="1123950" y="1419226"/>
            <a:ext cx="104108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All Structures and Construction (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CCR 3.3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), including --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Home Additions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(see Rule &amp; Regulation 3.3-1 that specifically applies)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Outdoor Kitchens/Structures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(see Rule &amp; Regulation 3.3-2 that specifically applies)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Garden/Storage Sheds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Patios and Decks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Pools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(see Rule &amp; Regulation 3.3-3 that specifically applies)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Sports Courts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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Landscaping updates, and hardscape, including fountains/water features and fire receptacles 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House painting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(see Rule &amp; Regulation 3.6.2-2 that specifically applies)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Roof replacement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  <a:cs typeface="Times New Roman"/>
              </a:rPr>
              <a:t>(see Rule &amp; Regulation 3.1-2 that specifically applies)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Fence installation or replacement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(see Rule &amp; Regulation 3.6.13-1 that specifically applies)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Driveway changes 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(see Rule &amp; Regulation 3.6.20-1 that specifically applies)</a:t>
            </a:r>
            <a:endParaRPr lang="en-US" sz="2000" dirty="0">
              <a:latin typeface="Garamond" panose="02020404030301010803" pitchFamily="18" charset="0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600"/>
              <a:buFont typeface="Wingdings"/>
              <a:buChar char="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Yard Lamp changes (</a:t>
            </a:r>
            <a:r>
              <a:rPr lang="en-US" sz="20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see Rule &amp; Regulation  CCR 3.6.18. that specifically applies)</a:t>
            </a:r>
            <a:endParaRPr lang="en-US" sz="2000" dirty="0">
              <a:effectLst/>
              <a:latin typeface="Garamond" panose="02020404030301010803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1457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248" y="1729472"/>
            <a:ext cx="97821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Homeowner request sent to Architectural Oversight,  </a:t>
            </a:r>
            <a:r>
              <a:rPr lang="en-US" sz="2000" dirty="0">
                <a:solidFill>
                  <a:prstClr val="black"/>
                </a:solidFill>
                <a:hlinkClick r:id="rId2"/>
              </a:rPr>
              <a:t>gunshyHOA@hotmail.com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Preliminary review with regard to compliance with CCRs and Rules &amp; Regulations before drawing up architectural plans or submitting to King County Permitting. May include a site visit and possible modifications and mitigation requirements.</a:t>
            </a:r>
            <a:endParaRPr lang="en-US" sz="6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Review of architectural/construction plans (including any required King County applications/submissions)</a:t>
            </a:r>
            <a:endParaRPr lang="en-US" sz="6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An additional review of applicable CCRs, Rules &amp; Regulations and other laws/codes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If necessary, an additional site visit to clarify scope of project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Additional modifications and mitigation requirements maybe identified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Written decision provided</a:t>
            </a: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Revision to R&amp;R to provide more clarity: </a:t>
            </a:r>
            <a:r>
              <a:rPr lang="en-US" sz="1600" b="1" dirty="0">
                <a:solidFill>
                  <a:prstClr val="black"/>
                </a:solidFill>
              </a:rPr>
              <a:t>3.2 Submission of Plans 3.2-1 Overview of Approval Process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0226" y="1018313"/>
            <a:ext cx="4923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Approval Process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1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65024"/>
              </p:ext>
            </p:extLst>
          </p:nvPr>
        </p:nvGraphicFramePr>
        <p:xfrm>
          <a:off x="822960" y="1029321"/>
          <a:ext cx="10470508" cy="5001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2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06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itchFamily="34" charset="0"/>
                        </a:rPr>
                        <a:t>7:00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</a:rPr>
                        <a:t>Welcome / Agenda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Debra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06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itchFamily="34" charset="0"/>
                        </a:rPr>
                        <a:t>7:05 -  7:15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 2021 Board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Introductions / 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HOA Board Overview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Debra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354">
                <a:tc>
                  <a:txBody>
                    <a:bodyPr/>
                    <a:lstStyle/>
                    <a:p>
                      <a:endParaRPr lang="en-US" sz="12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Farewells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&amp; Welcomes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Debra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347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itchFamily="34" charset="0"/>
                        </a:rPr>
                        <a:t>7:15 -</a:t>
                      </a:r>
                      <a:r>
                        <a:rPr lang="en-US" sz="1200" b="1" baseline="0" dirty="0">
                          <a:latin typeface="Calibri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itchFamily="34" charset="0"/>
                        </a:rPr>
                        <a:t>7:40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</a:rPr>
                        <a:t>Review of 2021 Projects and 2022 Plans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Entry Trimming of Pine Trees and Arborist analysis of Red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Leaf Maples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Social Events                                                                                    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Architectural Oversight &amp; Approvals - Overview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1" dirty="0">
                        <a:latin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Laura</a:t>
                      </a:r>
                    </a:p>
                    <a:p>
                      <a:pPr algn="l"/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Sean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Dawn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6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itchFamily="34" charset="0"/>
                        </a:rPr>
                        <a:t>7:40 – 7:50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</a:rPr>
                        <a:t>Treasurer’s Report -- 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2021 Expenses and 2022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Lucy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56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itchFamily="34" charset="0"/>
                        </a:rPr>
                        <a:t>7:50 – 7:55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Elect  Volunteer Board Members for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Kim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0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itchFamily="34" charset="0"/>
                        </a:rPr>
                        <a:t>7:55 – 8:00+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40339" y="0"/>
            <a:ext cx="3147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909158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246" y="767384"/>
            <a:ext cx="100821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Projects Approved 2021</a:t>
            </a:r>
          </a:p>
          <a:p>
            <a:pPr algn="ctr"/>
            <a:endParaRPr lang="en-US" sz="1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Window and door replacement (led to adoption of 3.1-3 Window and Door Replacement)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Exterior painting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Covered patio/outdoor kitchens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Facade repairs/updates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Fence installation and replacement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Yard redesign projects, including hardscape features, outdoor structures, and fire receptacles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Yard lamp/post light replacements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Sports courts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Outdoor sheds</a:t>
            </a:r>
            <a:endParaRPr lang="en-US" sz="2000" b="1" dirty="0"/>
          </a:p>
          <a:p>
            <a:r>
              <a:rPr lang="en-US" sz="20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09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946" y="1339908"/>
            <a:ext cx="5497089" cy="412281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1076306"/>
            <a:ext cx="5724525" cy="429339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14976" y="5417325"/>
            <a:ext cx="572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Recently approved storage shed.  Construction-design styled, painted and roofed to match home as required by CCRs &amp; Rules &amp; </a:t>
            </a:r>
            <a:r>
              <a:rPr lang="en-US" sz="1600" dirty="0" err="1"/>
              <a:t>Regs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13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404" y="1754505"/>
            <a:ext cx="6840071" cy="1767840"/>
          </a:xfrm>
        </p:spPr>
        <p:txBody>
          <a:bodyPr/>
          <a:lstStyle/>
          <a:p>
            <a:r>
              <a:rPr lang="en-US" sz="3600" dirty="0"/>
              <a:t>2021 Treasurer's Report </a:t>
            </a:r>
            <a:br>
              <a:rPr lang="en-US" sz="3600" dirty="0"/>
            </a:br>
            <a:r>
              <a:rPr lang="en-US" sz="3600" dirty="0"/>
              <a:t>and </a:t>
            </a:r>
            <a:br>
              <a:rPr lang="en-US" sz="3600" dirty="0"/>
            </a:br>
            <a:r>
              <a:rPr lang="en-US" sz="3600" dirty="0"/>
              <a:t>Overview of 2022 Budget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800" y="3860800"/>
            <a:ext cx="4907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Lucy Blakeley</a:t>
            </a:r>
          </a:p>
          <a:p>
            <a:pPr algn="ctr"/>
            <a:r>
              <a:rPr lang="en-US" sz="2000" dirty="0"/>
              <a:t>Treasurer </a:t>
            </a:r>
          </a:p>
        </p:txBody>
      </p:sp>
    </p:spTree>
    <p:extLst>
      <p:ext uri="{BB962C8B-B14F-4D97-AF65-F5344CB8AC3E}">
        <p14:creationId xmlns:p14="http://schemas.microsoft.com/office/powerpoint/2010/main" val="391471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2619375"/>
            <a:ext cx="3121819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3816490"/>
            <a:ext cx="3270648" cy="150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676275"/>
            <a:ext cx="7654989" cy="468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55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695325"/>
            <a:ext cx="8999537" cy="563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6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2407" y="1305346"/>
            <a:ext cx="6400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Annual Homeowner Dues</a:t>
            </a:r>
          </a:p>
          <a:p>
            <a:endParaRPr lang="en-US" dirty="0"/>
          </a:p>
          <a:p>
            <a:r>
              <a:rPr lang="en-US" dirty="0"/>
              <a:t>The Gunshy Ridge HOA annual dues for 2022 will remain the same as the prior year at $825.</a:t>
            </a:r>
          </a:p>
          <a:p>
            <a:endParaRPr lang="en-US" dirty="0"/>
          </a:p>
          <a:p>
            <a:r>
              <a:rPr lang="en-US" dirty="0"/>
              <a:t>Association dues will be due by no later than January 31, 2022.</a:t>
            </a:r>
          </a:p>
          <a:p>
            <a:endParaRPr lang="en-US" dirty="0"/>
          </a:p>
          <a:p>
            <a:r>
              <a:rPr lang="en-US" dirty="0"/>
              <a:t>You should have received  an electronic invoice the first week of January.</a:t>
            </a:r>
          </a:p>
          <a:p>
            <a:endParaRPr lang="en-US" dirty="0"/>
          </a:p>
          <a:p>
            <a:r>
              <a:rPr lang="en-US" dirty="0"/>
              <a:t>Please mail your check to:</a:t>
            </a:r>
          </a:p>
          <a:p>
            <a:endParaRPr lang="en-US" dirty="0"/>
          </a:p>
          <a:p>
            <a:r>
              <a:rPr lang="en-US" dirty="0"/>
              <a:t>Gunshy Ridge Home Owners Association</a:t>
            </a:r>
          </a:p>
          <a:p>
            <a:r>
              <a:rPr lang="en-US" dirty="0"/>
              <a:t>P.O. Box 2164</a:t>
            </a:r>
          </a:p>
          <a:p>
            <a:r>
              <a:rPr lang="en-US" dirty="0"/>
              <a:t>Redmond, WA </a:t>
            </a:r>
          </a:p>
          <a:p>
            <a:r>
              <a:rPr lang="en-US" dirty="0"/>
              <a:t>98073</a:t>
            </a:r>
          </a:p>
        </p:txBody>
      </p:sp>
    </p:spTree>
    <p:extLst>
      <p:ext uri="{BB962C8B-B14F-4D97-AF65-F5344CB8AC3E}">
        <p14:creationId xmlns:p14="http://schemas.microsoft.com/office/powerpoint/2010/main" val="3035826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 2022 HOA Board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30320" y="4013200"/>
            <a:ext cx="432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Kim Katz</a:t>
            </a:r>
          </a:p>
          <a:p>
            <a:pPr algn="ctr"/>
            <a:r>
              <a:rPr lang="en-US" sz="2000" dirty="0"/>
              <a:t>Secretary</a:t>
            </a:r>
          </a:p>
        </p:txBody>
      </p:sp>
    </p:spTree>
    <p:extLst>
      <p:ext uri="{BB962C8B-B14F-4D97-AF65-F5344CB8AC3E}">
        <p14:creationId xmlns:p14="http://schemas.microsoft.com/office/powerpoint/2010/main" val="2075677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0423" y="998735"/>
            <a:ext cx="7144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Eight Volunteer HOA Board 2022</a:t>
            </a:r>
          </a:p>
          <a:p>
            <a:pPr algn="ctr"/>
            <a:endParaRPr lang="en-US" sz="3200" dirty="0"/>
          </a:p>
          <a:p>
            <a:pPr lvl="0" algn="ctr"/>
            <a:r>
              <a:rPr lang="en-US" sz="2800" dirty="0"/>
              <a:t>Lucy Blakeley - Treasurer</a:t>
            </a:r>
          </a:p>
          <a:p>
            <a:pPr algn="ctr"/>
            <a:r>
              <a:rPr lang="en-US" sz="2800" dirty="0"/>
              <a:t>Laura </a:t>
            </a:r>
            <a:r>
              <a:rPr lang="en-US" sz="2800" dirty="0" err="1"/>
              <a:t>Celis</a:t>
            </a:r>
            <a:r>
              <a:rPr lang="en-US" sz="2800" dirty="0"/>
              <a:t> - LOC</a:t>
            </a:r>
          </a:p>
          <a:p>
            <a:pPr algn="ctr"/>
            <a:r>
              <a:rPr lang="en-US" sz="2800" dirty="0"/>
              <a:t>Kris Espino - AOC</a:t>
            </a:r>
          </a:p>
          <a:p>
            <a:pPr algn="ctr"/>
            <a:r>
              <a:rPr lang="en-US" sz="2800" dirty="0"/>
              <a:t>Dawn </a:t>
            </a:r>
            <a:r>
              <a:rPr lang="en-US" sz="2800" dirty="0" err="1"/>
              <a:t>Kreysar</a:t>
            </a:r>
            <a:r>
              <a:rPr lang="en-US" sz="2800" dirty="0"/>
              <a:t> - AOC</a:t>
            </a:r>
          </a:p>
          <a:p>
            <a:pPr algn="ctr"/>
            <a:r>
              <a:rPr lang="en-US" sz="2800" dirty="0"/>
              <a:t>Kim Katz - Secretary</a:t>
            </a:r>
          </a:p>
          <a:p>
            <a:pPr lvl="0" algn="ctr"/>
            <a:r>
              <a:rPr lang="en-US" sz="2800" dirty="0"/>
              <a:t>Debra Simmonds - President</a:t>
            </a:r>
          </a:p>
          <a:p>
            <a:pPr algn="ctr"/>
            <a:r>
              <a:rPr lang="en-US" sz="2800" dirty="0"/>
              <a:t>Brad Stutz - Facilities &amp; Infrastructure</a:t>
            </a:r>
          </a:p>
          <a:p>
            <a:pPr algn="ctr"/>
            <a:r>
              <a:rPr lang="en-US" sz="2800" dirty="0"/>
              <a:t>Sean - Community Connection</a:t>
            </a:r>
          </a:p>
          <a:p>
            <a:pPr lvl="0" algn="ctr"/>
            <a:endParaRPr lang="en-US" sz="2800" dirty="0"/>
          </a:p>
          <a:p>
            <a:pPr lvl="0"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2671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950992"/>
            <a:ext cx="8070112" cy="5114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6013" y="5764815"/>
            <a:ext cx="521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Gunshy Ridge Resident Black Bear  </a:t>
            </a:r>
            <a:r>
              <a:rPr lang="en-US" sz="1000" b="1" dirty="0">
                <a:solidFill>
                  <a:schemeClr val="bg1"/>
                </a:solidFill>
              </a:rPr>
              <a:t>(photo taken 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4573" y="1038242"/>
            <a:ext cx="23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5191" y="6065252"/>
            <a:ext cx="17847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credit: Brad Stutz 2014</a:t>
            </a:r>
          </a:p>
        </p:txBody>
      </p:sp>
    </p:spTree>
    <p:extLst>
      <p:ext uri="{BB962C8B-B14F-4D97-AF65-F5344CB8AC3E}">
        <p14:creationId xmlns:p14="http://schemas.microsoft.com/office/powerpoint/2010/main" val="1805032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97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333008"/>
              </p:ext>
            </p:extLst>
          </p:nvPr>
        </p:nvGraphicFramePr>
        <p:xfrm>
          <a:off x="991138" y="572543"/>
          <a:ext cx="10277062" cy="558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877"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692">
                <a:tc>
                  <a:txBody>
                    <a:bodyPr/>
                    <a:lstStyle/>
                    <a:p>
                      <a:pPr algn="just"/>
                      <a:endParaRPr lang="en-US" b="1" dirty="0"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b="1" dirty="0">
                          <a:latin typeface="Calibri" panose="020F0502020204030204" pitchFamily="34" charset="0"/>
                        </a:rPr>
                        <a:t>Debra Simmonds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latin typeface="Calibri" panose="020F0502020204030204" pitchFamily="34" charset="0"/>
                        </a:rPr>
                        <a:t>President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Kim Katz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latin typeface="Calibri" panose="020F0502020204030204" pitchFamily="34" charset="0"/>
                        </a:rPr>
                        <a:t>Secretary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405"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latin typeface="Calibri" panose="020F0502020204030204" pitchFamily="34" charset="0"/>
                        </a:rPr>
                        <a:t>Lucy Blakeley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Treasurer</a:t>
                      </a:r>
                    </a:p>
                    <a:p>
                      <a:pPr algn="just"/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Dawn </a:t>
                      </a:r>
                      <a:r>
                        <a:rPr lang="en-US" b="1" dirty="0" err="1">
                          <a:latin typeface="Calibri" panose="020F0502020204030204" pitchFamily="34" charset="0"/>
                        </a:rPr>
                        <a:t>Kreysar</a:t>
                      </a:r>
                      <a:r>
                        <a:rPr lang="en-US" b="1" dirty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Debra</a:t>
                      </a: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 /Kim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Architectural</a:t>
                      </a: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 Oversight &amp; Approvals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55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Laura</a:t>
                      </a: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b="1" baseline="0" dirty="0" err="1">
                          <a:latin typeface="Calibri" panose="020F0502020204030204" pitchFamily="34" charset="0"/>
                        </a:rPr>
                        <a:t>Celis</a:t>
                      </a:r>
                      <a:endParaRPr lang="en-US" b="1" baseline="0" dirty="0">
                        <a:latin typeface="Calibri" panose="020F0502020204030204" pitchFamily="34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Debra</a:t>
                      </a:r>
                    </a:p>
                    <a:p>
                      <a:pPr algn="just"/>
                      <a:endParaRPr lang="en-US" b="1" baseline="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Landscaping Updates, Maintenance &amp; Approvals</a:t>
                      </a:r>
                    </a:p>
                    <a:p>
                      <a:pPr algn="just"/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Brad Stutz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Debra /Sean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Facilities Updates &amp; Maintenance, Security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38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latin typeface="Calibri" panose="020F0502020204030204" pitchFamily="34" charset="0"/>
                        </a:rPr>
                        <a:t>Sean Butler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Neighborhood Continuity and Connection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62408" y="572543"/>
            <a:ext cx="491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/>
              <a:t>2021 HOA Board </a:t>
            </a:r>
          </a:p>
        </p:txBody>
      </p:sp>
    </p:spTree>
    <p:extLst>
      <p:ext uri="{BB962C8B-B14F-4D97-AF65-F5344CB8AC3E}">
        <p14:creationId xmlns:p14="http://schemas.microsoft.com/office/powerpoint/2010/main" val="1033887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253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4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Farewells and Welcomes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859619"/>
            <a:ext cx="6815669" cy="1088931"/>
          </a:xfrm>
        </p:spPr>
        <p:txBody>
          <a:bodyPr>
            <a:noAutofit/>
          </a:bodyPr>
          <a:lstStyle/>
          <a:p>
            <a:r>
              <a:rPr lang="en-US" sz="2400" dirty="0"/>
              <a:t>Neighborhood Continuity &amp; Community Connection</a:t>
            </a:r>
          </a:p>
        </p:txBody>
      </p:sp>
    </p:spTree>
    <p:extLst>
      <p:ext uri="{BB962C8B-B14F-4D97-AF65-F5344CB8AC3E}">
        <p14:creationId xmlns:p14="http://schemas.microsoft.com/office/powerpoint/2010/main" val="3228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774938"/>
              </p:ext>
            </p:extLst>
          </p:nvPr>
        </p:nvGraphicFramePr>
        <p:xfrm>
          <a:off x="1926336" y="712382"/>
          <a:ext cx="8246142" cy="502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3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                 Farewell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</a:rPr>
                        <a:t>                   Welcome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 &amp; Eva Collins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Rui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Laing &amp; Yi Ding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736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511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745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435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525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48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108" y="1880130"/>
            <a:ext cx="6815669" cy="1515533"/>
          </a:xfrm>
        </p:spPr>
        <p:txBody>
          <a:bodyPr/>
          <a:lstStyle/>
          <a:p>
            <a:r>
              <a:rPr lang="en-US" sz="4800" dirty="0"/>
              <a:t>Landscape Maintenance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719292" y="3576914"/>
            <a:ext cx="6815669" cy="1320802"/>
          </a:xfrm>
        </p:spPr>
        <p:txBody>
          <a:bodyPr/>
          <a:lstStyle/>
          <a:p>
            <a:r>
              <a:rPr lang="en-US" sz="2400" dirty="0"/>
              <a:t>Laura Celis</a:t>
            </a:r>
          </a:p>
          <a:p>
            <a:r>
              <a:rPr lang="en-US" sz="2000" dirty="0"/>
              <a:t>Landscaping Maintenance &amp; Updates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900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Pine Tree Trimming on Entry Berms </a:t>
            </a:r>
            <a:br>
              <a:rPr lang="en-US" sz="3200" dirty="0"/>
            </a:br>
            <a:r>
              <a:rPr lang="en-US" sz="3200" dirty="0"/>
              <a:t>&amp; Entry Monuments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667794"/>
            <a:ext cx="4532841" cy="3399631"/>
          </a:xfrm>
        </p:spPr>
      </p:pic>
      <p:sp>
        <p:nvSpPr>
          <p:cNvPr id="7" name="TextBox 6"/>
          <p:cNvSpPr txBox="1"/>
          <p:nvPr/>
        </p:nvSpPr>
        <p:spPr>
          <a:xfrm>
            <a:off x="6096000" y="3209925"/>
            <a:ext cx="533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2021 project took place the first week of March. The arborist’s work included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Removal of:</a:t>
            </a: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low, unsightly deadwood</a:t>
            </a: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broken or storm damaged branches</a:t>
            </a: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intersecting tree branches from adjacent trees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Elevating skirts of all pines to 14’ over street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Tip pruning of low hanging branches over the street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778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49" y="2601278"/>
            <a:ext cx="4702176" cy="35266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2616874"/>
            <a:ext cx="4705350" cy="3529926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3951" y="420688"/>
            <a:ext cx="9601200" cy="941387"/>
          </a:xfrm>
        </p:spPr>
        <p:txBody>
          <a:bodyPr>
            <a:normAutofit/>
          </a:bodyPr>
          <a:lstStyle/>
          <a:p>
            <a:r>
              <a:rPr lang="en-US" sz="3200" b="1" dirty="0"/>
              <a:t>2021 RLM Trimming &amp; Grass Restoration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2550" y="1123950"/>
            <a:ext cx="8582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Elevated the skirts and cleaned the crowns of 3 Red Leaf maples 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Thinned all pines and firs southeast of that area to gain additional light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Re-planted the grass</a:t>
            </a:r>
          </a:p>
        </p:txBody>
      </p:sp>
    </p:spTree>
    <p:extLst>
      <p:ext uri="{BB962C8B-B14F-4D97-AF65-F5344CB8AC3E}">
        <p14:creationId xmlns:p14="http://schemas.microsoft.com/office/powerpoint/2010/main" val="90178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85" y="13870983"/>
            <a:ext cx="7362693" cy="981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4" y="635431"/>
            <a:ext cx="4943958" cy="564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81616" y="1485295"/>
            <a:ext cx="569561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1900" dirty="0"/>
              <a:t>The Landscape Committee monitors the appearance and health of the red leaf maples that line the streets of our neighborhood.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900" dirty="0"/>
              <a:t>We also contact neighbors whose trees need replacement and provide information to help in the process as needed. 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rgbClr val="000000"/>
                </a:solidFill>
                <a:ea typeface="Times New Roman"/>
                <a:cs typeface="Times New Roman"/>
              </a:rPr>
              <a:t>The committee replaced a tree knocked down by a motorist on Union Hill Road and monitored the tree’s health though the hot summer. We think it survived.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48137" y="800100"/>
            <a:ext cx="55290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Signature Red Leaf Maple Trees</a:t>
            </a:r>
          </a:p>
          <a:p>
            <a:pPr algn="ctr"/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1366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91489</TotalTime>
  <Words>1256</Words>
  <Application>Microsoft Office PowerPoint</Application>
  <PresentationFormat>Widescreen</PresentationFormat>
  <Paragraphs>198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Garamond</vt:lpstr>
      <vt:lpstr>Times New Roman</vt:lpstr>
      <vt:lpstr>Wingdings</vt:lpstr>
      <vt:lpstr>Organic</vt:lpstr>
      <vt:lpstr>2022 Gunshy Ridge Homeowner’s Annual Meeting</vt:lpstr>
      <vt:lpstr>PowerPoint Presentation</vt:lpstr>
      <vt:lpstr>PowerPoint Presentation</vt:lpstr>
      <vt:lpstr>Farewells and Welcomes</vt:lpstr>
      <vt:lpstr>PowerPoint Presentation</vt:lpstr>
      <vt:lpstr>Landscape Maintenance</vt:lpstr>
      <vt:lpstr>Pine Tree Trimming on Entry Berms  &amp; Entry Monuments</vt:lpstr>
      <vt:lpstr>2021 RLM Trimming &amp; Grass Restoration</vt:lpstr>
      <vt:lpstr>PowerPoint Presentation</vt:lpstr>
      <vt:lpstr>Arborist Assessment of Read Leaf Maples</vt:lpstr>
      <vt:lpstr>Inventory, Assessment and Recommendation</vt:lpstr>
      <vt:lpstr>Out of a total of 193 trees, 14 belong to the common areas in the neighborhood. The recommended treatments for these trees include:</vt:lpstr>
      <vt:lpstr>PowerPoint Presentation</vt:lpstr>
      <vt:lpstr>PowerPoint Presentation</vt:lpstr>
      <vt:lpstr>Social Events</vt:lpstr>
      <vt:lpstr>PowerPoint Presentation</vt:lpstr>
      <vt:lpstr>Architectural Oversight</vt:lpstr>
      <vt:lpstr> Advance Board Approval Required  </vt:lpstr>
      <vt:lpstr>PowerPoint Presentation</vt:lpstr>
      <vt:lpstr>PowerPoint Presentation</vt:lpstr>
      <vt:lpstr>PowerPoint Presentation</vt:lpstr>
      <vt:lpstr>2021 Treasurer's Report  and  Overview of 2022 Budget</vt:lpstr>
      <vt:lpstr>PowerPoint Presentation</vt:lpstr>
      <vt:lpstr>PowerPoint Presentation</vt:lpstr>
      <vt:lpstr>PowerPoint Presentation</vt:lpstr>
      <vt:lpstr>Elect 2022 HOA Board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Annual Gunshy HOA Meeting</dc:title>
  <dc:creator>Shahla Aly</dc:creator>
  <cp:lastModifiedBy>Debra Simmonds</cp:lastModifiedBy>
  <cp:revision>858</cp:revision>
  <cp:lastPrinted>2014-01-21T19:52:50Z</cp:lastPrinted>
  <dcterms:created xsi:type="dcterms:W3CDTF">2014-01-14T20:53:43Z</dcterms:created>
  <dcterms:modified xsi:type="dcterms:W3CDTF">2024-12-06T04:16:18Z</dcterms:modified>
</cp:coreProperties>
</file>